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73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74" r:id="rId16"/>
    <p:sldId id="275" r:id="rId17"/>
    <p:sldId id="266" r:id="rId18"/>
    <p:sldId id="267" r:id="rId19"/>
    <p:sldId id="271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A8EFF-C0A7-4EF2-960D-742EA1435682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51AE-BE99-4EAE-9D7B-16371335B14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030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51AE-BE99-4EAE-9D7B-16371335B143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60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21330A-1DDD-482E-9977-1DA2EC4E3369}" type="datetimeFigureOut">
              <a:rPr lang="es-CO" smtClean="0"/>
              <a:t>21/09/2015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13ECEA-664A-4694-9B3F-6955534BAE01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3600" dirty="0" smtClean="0"/>
              <a:t>ANÁLISIS SENSORIAL </a:t>
            </a:r>
            <a:br>
              <a:rPr lang="es-CO" sz="3600" dirty="0" smtClean="0"/>
            </a:br>
            <a:r>
              <a:rPr lang="es-CO" sz="3600" dirty="0" smtClean="0"/>
              <a:t>FRUV-LIFE SAS</a:t>
            </a:r>
            <a:endParaRPr lang="es-CO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/>
              <a:t>Integrantes </a:t>
            </a:r>
          </a:p>
          <a:p>
            <a:r>
              <a:rPr lang="es-CO" dirty="0" smtClean="0"/>
              <a:t>Angélica Aponte Quincos</a:t>
            </a:r>
          </a:p>
          <a:p>
            <a:r>
              <a:rPr lang="es-CO" dirty="0" smtClean="0"/>
              <a:t>Merley Arrieta Pacheco</a:t>
            </a:r>
          </a:p>
          <a:p>
            <a:r>
              <a:rPr lang="es-CO" dirty="0" smtClean="0"/>
              <a:t>Maira Cruz Rodríguez</a:t>
            </a:r>
          </a:p>
          <a:p>
            <a:r>
              <a:rPr lang="es-CO" dirty="0" smtClean="0"/>
              <a:t>Zuly Ospina Rodríguez</a:t>
            </a:r>
          </a:p>
          <a:p>
            <a:r>
              <a:rPr lang="es-CO" dirty="0" smtClean="0"/>
              <a:t>Leidy Mejía Bautista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08" y="1988840"/>
            <a:ext cx="1780197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Prueba afectiva</a:t>
            </a:r>
          </a:p>
          <a:p>
            <a:pPr marL="0" indent="0">
              <a:buNone/>
            </a:pPr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panelista expresa el nivel de agrado, aceptación y preferencia </a:t>
            </a:r>
            <a:r>
              <a:rPr lang="es-ES" sz="2000" dirty="0" smtClean="0"/>
              <a:t>del producto innovador.</a:t>
            </a:r>
          </a:p>
          <a:p>
            <a:pPr marL="0" indent="0">
              <a:buNone/>
            </a:pPr>
            <a:r>
              <a:rPr lang="es-ES" sz="2000" dirty="0" smtClean="0"/>
              <a:t>(Mermelada) </a:t>
            </a:r>
            <a:endParaRPr lang="es-CO" sz="2000" dirty="0"/>
          </a:p>
          <a:p>
            <a:r>
              <a:rPr lang="es-CO" sz="2000" dirty="0"/>
              <a:t>Presencia burbujas de aire</a:t>
            </a:r>
          </a:p>
          <a:p>
            <a:r>
              <a:rPr lang="es-CO" sz="2000" dirty="0"/>
              <a:t>Intensidad de sabor</a:t>
            </a:r>
          </a:p>
          <a:p>
            <a:r>
              <a:rPr lang="es-CO" sz="2000" dirty="0"/>
              <a:t>Dulce </a:t>
            </a:r>
          </a:p>
          <a:p>
            <a:r>
              <a:rPr lang="es-CO" sz="2000" dirty="0"/>
              <a:t>Acido</a:t>
            </a:r>
          </a:p>
          <a:p>
            <a:r>
              <a:rPr lang="es-CO" sz="2000" dirty="0"/>
              <a:t>Color</a:t>
            </a:r>
          </a:p>
          <a:p>
            <a:r>
              <a:rPr lang="es-CO" sz="2000" dirty="0"/>
              <a:t>Olor</a:t>
            </a:r>
          </a:p>
          <a:p>
            <a:r>
              <a:rPr lang="es-CO" sz="2000" dirty="0"/>
              <a:t>Untuosidad</a:t>
            </a:r>
          </a:p>
          <a:p>
            <a:r>
              <a:rPr lang="es-CO" sz="2000" dirty="0" smtClean="0"/>
              <a:t>Lo compraría ¿SI O NO?</a:t>
            </a:r>
            <a:endParaRPr lang="es-CO" sz="2000" dirty="0"/>
          </a:p>
          <a:p>
            <a:pPr marL="0" indent="0">
              <a:buNone/>
            </a:pPr>
            <a:endParaRPr lang="es-ES" sz="2000" dirty="0" smtClean="0"/>
          </a:p>
          <a:p>
            <a:endParaRPr lang="es-ES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/>
              <a:t>PRUEBAS REALIZADAS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2017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fbcdn-sphotos-f-a.akamaihd.net/hphotos-ak-xpf1/v/t34.0-12/11823804_608202085988499_1126541429_n.jpg?oh=89e36c14a0b34e1dc8eed53a7a1ca4f6&amp;oe=55EC82EC&amp;__gda__=1441572156_f945223f1815ada1348c0144719190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1959390" cy="268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7706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315709"/>
            <a:ext cx="4232793" cy="3877815"/>
          </a:xfrm>
        </p:spPr>
        <p:txBody>
          <a:bodyPr/>
          <a:lstStyle/>
          <a:p>
            <a:r>
              <a:rPr lang="es-CO" sz="2000" dirty="0" smtClean="0"/>
              <a:t>Formato (Descriptivo)</a:t>
            </a:r>
          </a:p>
          <a:p>
            <a:pPr marL="0" indent="0">
              <a:buNone/>
            </a:pPr>
            <a:r>
              <a:rPr lang="es-CO" sz="2000" dirty="0" smtClean="0"/>
              <a:t>Siendo 0 (cero) mínimo calificativo y 5 (cinco) máximo.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/>
              <a:t>FORMATOS UTILIZADOS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635" t="9287" r="34691" b="11664"/>
          <a:stretch/>
        </p:blipFill>
        <p:spPr>
          <a:xfrm>
            <a:off x="4902444" y="1778426"/>
            <a:ext cx="3528392" cy="495077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6136"/>
            <a:ext cx="2017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Mostrando IMG-20150831-WA00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58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dirty="0"/>
              <a:t>FORMATOS UTILIZADOS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t="23102" r="51649" b="65124"/>
          <a:stretch/>
        </p:blipFill>
        <p:spPr bwMode="auto">
          <a:xfrm>
            <a:off x="787833" y="3068960"/>
            <a:ext cx="4680520" cy="18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l="10863" t="9575" r="54978" b="10094"/>
          <a:stretch/>
        </p:blipFill>
        <p:spPr>
          <a:xfrm>
            <a:off x="6084168" y="2060848"/>
            <a:ext cx="2264355" cy="3108740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3"/>
          <a:srcRect l="52558" t="17430" r="11654" b="39599"/>
          <a:stretch/>
        </p:blipFill>
        <p:spPr>
          <a:xfrm>
            <a:off x="6084167" y="5169588"/>
            <a:ext cx="2264355" cy="1369207"/>
          </a:xfrm>
          <a:prstGeom prst="rect">
            <a:avLst/>
          </a:prstGeom>
        </p:spPr>
      </p:pic>
      <p:sp>
        <p:nvSpPr>
          <p:cNvPr id="8" name="1 Marcador de contenido"/>
          <p:cNvSpPr>
            <a:spLocks noGrp="1"/>
          </p:cNvSpPr>
          <p:nvPr>
            <p:ph idx="1"/>
          </p:nvPr>
        </p:nvSpPr>
        <p:spPr>
          <a:xfrm>
            <a:off x="683568" y="2315709"/>
            <a:ext cx="4232793" cy="3877815"/>
          </a:xfrm>
        </p:spPr>
        <p:txBody>
          <a:bodyPr/>
          <a:lstStyle/>
          <a:p>
            <a:r>
              <a:rPr lang="es-CO" sz="2000" dirty="0" smtClean="0"/>
              <a:t>Formato (Afectivo)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439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/>
              <a:t>TABULACIÓN.</a:t>
            </a:r>
            <a:endParaRPr lang="es-CO" sz="3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31918"/>
              </p:ext>
            </p:extLst>
          </p:nvPr>
        </p:nvGraphicFramePr>
        <p:xfrm>
          <a:off x="971600" y="1624406"/>
          <a:ext cx="7041105" cy="4540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6037"/>
                <a:gridCol w="1775068"/>
              </a:tblGrid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BURBUJAS DE AIRE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3,1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INTENSIDAD SOBOR A PIÑA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3,8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DULCE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3,9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ACIDO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2,5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COLOR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3,4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OLOR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2,6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542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VISCOSIDAD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>
                          <a:effectLst/>
                        </a:rPr>
                        <a:t>3,6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3292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SABOR ADICON PIÑA FRUTOS ROJOS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>
                          <a:effectLst/>
                        </a:rPr>
                        <a:t>3,7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6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/>
              <a:t>TABULACIÓN (Afectiva)</a:t>
            </a:r>
            <a:endParaRPr lang="es-CO" sz="36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0951"/>
              </p:ext>
            </p:extLst>
          </p:nvPr>
        </p:nvGraphicFramePr>
        <p:xfrm>
          <a:off x="107505" y="2492896"/>
          <a:ext cx="8928989" cy="2176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59"/>
                <a:gridCol w="1152128"/>
                <a:gridCol w="1152128"/>
                <a:gridCol w="864096"/>
                <a:gridCol w="864096"/>
                <a:gridCol w="864096"/>
                <a:gridCol w="720080"/>
                <a:gridCol w="852610"/>
                <a:gridCol w="1019596"/>
              </a:tblGrid>
              <a:tr h="19197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PRECENSIA DE BURBUJAS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INTENSIDAD DE SABOR F.R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INTENSIDAD DE SABOR PIÑA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DULCE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ACIDO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COLOR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OLOR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UNTUOSIDAD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GENERAL</a:t>
                      </a:r>
                      <a:endParaRPr lang="es-CO" sz="1600" b="1" i="0" u="none" strike="noStrike" dirty="0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ctr"/>
                </a:tc>
              </a:tr>
              <a:tr h="25719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3,3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3,4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3,2</a:t>
                      </a:r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3,9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3,5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4,4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0" marR="4850" marT="48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32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es-CO" dirty="0" smtClean="0"/>
              <a:t>PERFIL AQD DESCRIPTIVA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3" y="1546473"/>
            <a:ext cx="8322303" cy="50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489" y="404664"/>
            <a:ext cx="7756263" cy="1054250"/>
          </a:xfrm>
        </p:spPr>
        <p:txBody>
          <a:bodyPr/>
          <a:lstStyle/>
          <a:p>
            <a:r>
              <a:rPr lang="es-CO" dirty="0" smtClean="0"/>
              <a:t>PERFIL AQD AFECTIVA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14" y="1772816"/>
            <a:ext cx="8084412" cy="48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3490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sz="3300" dirty="0" smtClean="0"/>
              <a:t>Análisis Nº 1</a:t>
            </a:r>
          </a:p>
          <a:p>
            <a:pPr marL="0" indent="0">
              <a:buNone/>
            </a:pPr>
            <a:r>
              <a:rPr lang="es-CO" sz="3300" dirty="0" smtClean="0"/>
              <a:t>Prueba descriptiva:</a:t>
            </a:r>
          </a:p>
          <a:p>
            <a:pPr marL="0" indent="0">
              <a:buNone/>
            </a:pPr>
            <a:r>
              <a:rPr lang="es-CO" sz="2800" dirty="0" smtClean="0"/>
              <a:t>Observaciones</a:t>
            </a:r>
            <a:r>
              <a:rPr lang="es-CO" sz="3300" dirty="0" smtClean="0"/>
              <a:t>:</a:t>
            </a:r>
          </a:p>
          <a:p>
            <a:r>
              <a:rPr lang="es-CO" sz="2100" dirty="0" smtClean="0"/>
              <a:t>Realizando un promedio de los resultados nos dimos cuenta que el descriptivo (dulce) estaba por encima del rango lo que quiere decir que el producto innovador estaba muy dulce.   </a:t>
            </a:r>
            <a:endParaRPr lang="es-CO" sz="2100" dirty="0"/>
          </a:p>
          <a:p>
            <a:r>
              <a:rPr lang="es-CO" sz="2100" dirty="0" smtClean="0"/>
              <a:t>En las observaciones presentadas por los panelistas semientrenado, la mayoría llegó a la conclusión que el color de la mermelada no era agradable es decir que estaban mezclados. </a:t>
            </a:r>
          </a:p>
          <a:p>
            <a:r>
              <a:rPr lang="es-CO" sz="2100" dirty="0" smtClean="0"/>
              <a:t>Los evaluadores observaron que el producto tenía presencia de burbujas, y llegamos a la conclusión que pudo haber sido por diferentes factores como lo son: </a:t>
            </a:r>
          </a:p>
          <a:p>
            <a:pPr>
              <a:buFont typeface="+mj-lt"/>
              <a:buAutoNum type="arabicPeriod"/>
            </a:pPr>
            <a:r>
              <a:rPr lang="es-CO" sz="2100" dirty="0" smtClean="0"/>
              <a:t>Contaminación al momento de elaborar el producto.</a:t>
            </a:r>
          </a:p>
          <a:p>
            <a:pPr>
              <a:buFont typeface="+mj-lt"/>
              <a:buAutoNum type="arabicPeriod"/>
            </a:pPr>
            <a:r>
              <a:rPr lang="es-CO" sz="2100" dirty="0" smtClean="0"/>
              <a:t>Envasar la mermelada fría.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100" dirty="0"/>
              <a:t> M</a:t>
            </a:r>
            <a:r>
              <a:rPr lang="es-CO" sz="2100" dirty="0" smtClean="0"/>
              <a:t>ezclar demasiado la mermelada antes de envasar.</a:t>
            </a:r>
          </a:p>
          <a:p>
            <a:pPr marL="0" indent="0">
              <a:buNone/>
            </a:pPr>
            <a:endParaRPr lang="es-CO" sz="1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dirty="0" smtClean="0"/>
              <a:t>Discusión de resultados.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341806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0434" y="1988840"/>
            <a:ext cx="5835782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dirty="0" smtClean="0"/>
              <a:t>Análisis Nº2</a:t>
            </a:r>
          </a:p>
          <a:p>
            <a:pPr marL="0" indent="0">
              <a:buNone/>
            </a:pPr>
            <a:r>
              <a:rPr lang="es-CO" sz="2800" dirty="0" smtClean="0"/>
              <a:t>Prueba afectiva</a:t>
            </a:r>
          </a:p>
          <a:p>
            <a:pPr marL="0" indent="0">
              <a:buNone/>
            </a:pPr>
            <a:r>
              <a:rPr lang="es-CO" sz="2000" dirty="0" smtClean="0"/>
              <a:t>Observaciones: </a:t>
            </a:r>
          </a:p>
          <a:p>
            <a:pPr marL="0" indent="0">
              <a:buNone/>
            </a:pPr>
            <a:r>
              <a:rPr lang="es-CO" sz="2000" dirty="0" smtClean="0"/>
              <a:t>Al realizar un segundo análisis basado en las observaciones se cambio formulación y no se obtuvieron los resultados esperados. </a:t>
            </a:r>
          </a:p>
          <a:p>
            <a:r>
              <a:rPr lang="es-CO" sz="2000" dirty="0" smtClean="0"/>
              <a:t>Al disminuir el porcentaje de azúcar aumentó la acidez.</a:t>
            </a:r>
          </a:p>
          <a:p>
            <a:r>
              <a:rPr lang="es-CO" sz="2000" dirty="0" smtClean="0"/>
              <a:t>Al disminuir la pectina cambió la textura.</a:t>
            </a:r>
          </a:p>
          <a:p>
            <a:r>
              <a:rPr lang="es-CO" sz="2000" dirty="0" smtClean="0"/>
              <a:t>Tomando en cuenta algunas observaciones dejamos pasar aspectos que también eran importantes en la elaboración de la mermelada.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400" dirty="0" smtClean="0"/>
              <a:t>Discusión de resultados</a:t>
            </a:r>
            <a:endParaRPr lang="es-CO" sz="4400" dirty="0"/>
          </a:p>
        </p:txBody>
      </p:sp>
      <p:sp>
        <p:nvSpPr>
          <p:cNvPr id="4" name="AutoShape 2" descr="Mostrando IMG-20150831-WA000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83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899592" y="2276872"/>
            <a:ext cx="7745505" cy="1612701"/>
          </a:xfrm>
        </p:spPr>
        <p:txBody>
          <a:bodyPr>
            <a:noAutofit/>
          </a:bodyPr>
          <a:lstStyle/>
          <a:p>
            <a:r>
              <a:rPr lang="es-CO" dirty="0" smtClean="0"/>
              <a:t>Realizar</a:t>
            </a:r>
            <a:r>
              <a:rPr lang="es-CO" sz="2000" dirty="0" smtClean="0"/>
              <a:t> análisis sensorial al </a:t>
            </a:r>
            <a:r>
              <a:rPr lang="es-CO" sz="2000" dirty="0"/>
              <a:t>producto </a:t>
            </a:r>
            <a:r>
              <a:rPr lang="es-CO" sz="2000" dirty="0" smtClean="0"/>
              <a:t>es realmente importante para mejorar diferentes </a:t>
            </a:r>
            <a:r>
              <a:rPr lang="es-CO" sz="2000" dirty="0"/>
              <a:t>aspectos </a:t>
            </a:r>
            <a:r>
              <a:rPr lang="es-CO" sz="2000" dirty="0" smtClean="0"/>
              <a:t>del mismo.</a:t>
            </a:r>
          </a:p>
          <a:p>
            <a:r>
              <a:rPr lang="es-CO" sz="2000" dirty="0" smtClean="0"/>
              <a:t>La importancia de hacer un análisis sensorial al producto innovador se hace para conocer sus características y así poder mejorar las fallas que posee el producto.</a:t>
            </a:r>
          </a:p>
          <a:p>
            <a:r>
              <a:rPr lang="es-CO" sz="2000" dirty="0" smtClean="0"/>
              <a:t>Que les gusto a los evaluadores y que se debería mejorar en el producto gracias a los juicios presentados.</a:t>
            </a:r>
          </a:p>
          <a:p>
            <a:r>
              <a:rPr lang="es-CO" sz="2000" dirty="0" smtClean="0"/>
              <a:t>Es necesario hacer mas análisis sensoriales mejorando lo presentado en el producto. </a:t>
            </a:r>
          </a:p>
          <a:p>
            <a:r>
              <a:rPr lang="es-CO" sz="2000" dirty="0" smtClean="0"/>
              <a:t>Generar una alta comprobabilidad en las practicas desarrolladas.  </a:t>
            </a:r>
          </a:p>
          <a:p>
            <a:r>
              <a:rPr lang="es-CO" sz="2000" dirty="0" smtClean="0"/>
              <a:t>Se utilizaron paneles no entrenados.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5897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420888"/>
            <a:ext cx="7745505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 smtClean="0"/>
              <a:t>A través del análisis sensorial se obtiene información importante acerca de la opinión  del producto y el progreso en la elaboración, por parte de cierta cantidad de panelistas ya sean entrenados o semientrenado</a:t>
            </a:r>
            <a:r>
              <a:rPr lang="es-CO" sz="2000" dirty="0"/>
              <a:t>.</a:t>
            </a:r>
            <a:r>
              <a:rPr lang="es-CO" sz="2000" dirty="0" smtClean="0"/>
              <a:t>  </a:t>
            </a:r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dirty="0"/>
              <a:t>En </a:t>
            </a:r>
            <a:r>
              <a:rPr lang="es-CO" sz="2000" dirty="0" smtClean="0"/>
              <a:t>los </a:t>
            </a:r>
            <a:r>
              <a:rPr lang="es-CO" sz="2000" dirty="0"/>
              <a:t>últimos años se ha observado que los consumidores tienden </a:t>
            </a:r>
            <a:r>
              <a:rPr lang="es-CO" sz="2000" dirty="0" smtClean="0"/>
              <a:t>a darle mayor </a:t>
            </a:r>
            <a:r>
              <a:rPr lang="es-CO" sz="2000" dirty="0"/>
              <a:t>importancia a la calidad de los alimentos que consumen, interesándose no sólo por el valor nutritivo de los mismos sino por el grado de </a:t>
            </a:r>
            <a:r>
              <a:rPr lang="es-CO" sz="2000" dirty="0" smtClean="0"/>
              <a:t>satisfacción.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>
                <a:latin typeface="Century Gothic" pitchFamily="34" charset="0"/>
              </a:rPr>
              <a:t>INTRODUCCIÓN</a:t>
            </a:r>
            <a:endParaRPr lang="es-CO" sz="2800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2622"/>
            <a:ext cx="142415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4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27928" y="3429000"/>
            <a:ext cx="7488832" cy="16561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1900" dirty="0" smtClean="0"/>
              <a:t>OBJETIVOS ESPECIFICOS.</a:t>
            </a:r>
          </a:p>
          <a:p>
            <a:pPr>
              <a:buFont typeface="Wingdings" pitchFamily="2" charset="2"/>
              <a:buChar char="§"/>
            </a:pPr>
            <a:r>
              <a:rPr lang="es-CO" dirty="0" smtClean="0"/>
              <a:t>Hacer</a:t>
            </a:r>
            <a:r>
              <a:rPr lang="es-CO" sz="2000" dirty="0" smtClean="0"/>
              <a:t> un análisis sensorial al </a:t>
            </a:r>
            <a:r>
              <a:rPr lang="es-CO" sz="2000" dirty="0"/>
              <a:t>producto y mejorar aspectos para la aceptación del mismo. </a:t>
            </a:r>
          </a:p>
          <a:p>
            <a:pPr>
              <a:buFont typeface="Wingdings" pitchFamily="2" charset="2"/>
              <a:buChar char="§"/>
            </a:pPr>
            <a:r>
              <a:rPr lang="es-CO" sz="2000" dirty="0" smtClean="0"/>
              <a:t>Mejorar el producto innovador teniendo </a:t>
            </a:r>
            <a:r>
              <a:rPr lang="es-CO" sz="2000" dirty="0"/>
              <a:t>en cuenta la opinión </a:t>
            </a:r>
            <a:r>
              <a:rPr lang="es-CO" sz="2000" dirty="0" smtClean="0"/>
              <a:t>del panelista (evaluador).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OBJETIVOS</a:t>
            </a:r>
            <a:endParaRPr lang="es-CO" sz="3200" dirty="0"/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899592" y="2348880"/>
            <a:ext cx="7745505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/>
              <a:t>OBJETIVO GENERAL: </a:t>
            </a:r>
            <a:r>
              <a:rPr lang="es-CO" dirty="0" smtClean="0"/>
              <a:t>Realizar análisis sensoriales al producto innovador mediante prueba descriptiva y afectiva.</a:t>
            </a:r>
            <a:endParaRPr lang="es-CO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017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>MARCO TEÓRICO</a:t>
            </a:r>
            <a:endParaRPr lang="es-CO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76673"/>
            <a:ext cx="180020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27584" y="2219747"/>
            <a:ext cx="3942148" cy="38807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000" dirty="0" smtClean="0"/>
              <a:t>Piña:</a:t>
            </a:r>
          </a:p>
          <a:p>
            <a:pPr algn="just"/>
            <a:r>
              <a:rPr lang="es-CO" sz="1800" dirty="0" smtClean="0"/>
              <a:t>La </a:t>
            </a:r>
            <a:r>
              <a:rPr lang="es-CO" sz="1800" dirty="0"/>
              <a:t>piña Golden tiene muy buen aroma y cuerpo que la </a:t>
            </a:r>
            <a:r>
              <a:rPr lang="es-CO" sz="1800" dirty="0" smtClean="0"/>
              <a:t>hacen muy agradable. 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dirty="0" smtClean="0"/>
              <a:t>Sus </a:t>
            </a:r>
            <a:r>
              <a:rPr lang="es-CO" sz="1800" dirty="0"/>
              <a:t>buenas características aromáticas y sabor hacen que no pierda sus propiedades al </a:t>
            </a:r>
            <a:r>
              <a:rPr lang="es-CO" sz="1800" dirty="0" smtClean="0"/>
              <a:t>procesarla.</a:t>
            </a:r>
          </a:p>
          <a:p>
            <a:pPr algn="just"/>
            <a:endParaRPr lang="es-CO" sz="1800" dirty="0"/>
          </a:p>
          <a:p>
            <a:pPr marL="0" indent="0" algn="just">
              <a:buNone/>
            </a:pPr>
            <a:r>
              <a:rPr lang="es-CO" sz="1800" dirty="0" smtClean="0"/>
              <a:t>Tener en cuenta que: Al aumentar ºBx de la fruta se disminuye la cantidad de azúcar a utilizar en el producto. </a:t>
            </a:r>
            <a:endParaRPr lang="es-CO" sz="1800" dirty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76" l="4000" r="97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095" y="2564904"/>
            <a:ext cx="2184117" cy="25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/>
              <a:t>MARCO TEÓRICO</a:t>
            </a:r>
            <a:endParaRPr lang="es-ES" sz="3600" dirty="0"/>
          </a:p>
        </p:txBody>
      </p:sp>
      <p:sp>
        <p:nvSpPr>
          <p:cNvPr id="4" name="Marcador de contenido 5"/>
          <p:cNvSpPr>
            <a:spLocks noGrp="1"/>
          </p:cNvSpPr>
          <p:nvPr>
            <p:ph sz="half" idx="4294967295"/>
          </p:nvPr>
        </p:nvSpPr>
        <p:spPr>
          <a:xfrm>
            <a:off x="367296" y="1942688"/>
            <a:ext cx="2620528" cy="2592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1800" dirty="0" smtClean="0"/>
              <a:t>MORA:</a:t>
            </a:r>
          </a:p>
          <a:p>
            <a:pPr marL="0" indent="0">
              <a:buNone/>
            </a:pPr>
            <a:r>
              <a:rPr lang="es-CO" sz="1800" dirty="0"/>
              <a:t>Como la generalidad de las frutas, las moras son fuente de sales minerales y vitaminas, constituyendo así un importante aporte </a:t>
            </a:r>
            <a:r>
              <a:rPr lang="es-CO" sz="1800" dirty="0" smtClean="0"/>
              <a:t>nutricional.</a:t>
            </a:r>
            <a:endParaRPr lang="es-CO" sz="1800" dirty="0"/>
          </a:p>
          <a:p>
            <a:pPr marL="0" indent="0">
              <a:buNone/>
            </a:pPr>
            <a:r>
              <a:rPr lang="es-CO" sz="1800" dirty="0"/>
              <a:t>Son especialmente ricas en </a:t>
            </a:r>
            <a:r>
              <a:rPr lang="es-CO" sz="1800" dirty="0" smtClean="0"/>
              <a:t>vitaminaC</a:t>
            </a:r>
            <a:r>
              <a:rPr lang="es-CO" sz="1200" dirty="0" smtClean="0"/>
              <a:t>.</a:t>
            </a:r>
            <a:endParaRPr lang="es-CO" sz="1200" dirty="0"/>
          </a:p>
        </p:txBody>
      </p:sp>
      <p:pic>
        <p:nvPicPr>
          <p:cNvPr id="5" name="Picture 2" descr="https://upload.wikimedia.org/wikipedia/commons/thumb/d/d1/Blackberries_on_bush.jpg/200px-Blackberries_on_b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06122"/>
            <a:ext cx="1522656" cy="1438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Marcador de contenido 7"/>
          <p:cNvSpPr>
            <a:spLocks noGrp="1"/>
          </p:cNvSpPr>
          <p:nvPr>
            <p:ph sz="quarter" idx="4294967295"/>
          </p:nvPr>
        </p:nvSpPr>
        <p:spPr>
          <a:xfrm>
            <a:off x="3131840" y="2125802"/>
            <a:ext cx="2592288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O" sz="1600" dirty="0" smtClean="0"/>
              <a:t>FRESA</a:t>
            </a:r>
            <a:r>
              <a:rPr lang="es-CO" sz="1600" dirty="0"/>
              <a:t>: </a:t>
            </a:r>
            <a:endParaRPr lang="es-CO" sz="1600" dirty="0" smtClean="0"/>
          </a:p>
          <a:p>
            <a:pPr marL="0" indent="0">
              <a:buNone/>
            </a:pPr>
            <a:r>
              <a:rPr lang="es-CO" sz="1600" dirty="0" smtClean="0"/>
              <a:t>La </a:t>
            </a:r>
            <a:r>
              <a:rPr lang="es-CO" sz="1600" dirty="0"/>
              <a:t>fresa es un fruto de color rojo brillante, suculento y fragante que se obtiene de la planta que recibe su mismo nombre. En Occidente es considerada la "reina de las frutas". Además de poderse comer cruda se puede consumir como </a:t>
            </a:r>
            <a:r>
              <a:rPr lang="es-CO" sz="1600" dirty="0" smtClean="0"/>
              <a:t>compota o mermelada.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24" y="5157514"/>
            <a:ext cx="1584176" cy="1457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759086" y="2009446"/>
            <a:ext cx="3205402" cy="3160519"/>
          </a:xfrm>
        </p:spPr>
        <p:txBody>
          <a:bodyPr>
            <a:noAutofit/>
          </a:bodyPr>
          <a:lstStyle/>
          <a:p>
            <a:r>
              <a:rPr lang="es-CO" sz="1800" dirty="0" smtClean="0"/>
              <a:t>LA PIÑA:</a:t>
            </a:r>
          </a:p>
          <a:p>
            <a:pPr marL="0" indent="0">
              <a:buNone/>
            </a:pPr>
            <a:r>
              <a:rPr lang="es-CO" sz="1800" dirty="0" smtClean="0"/>
              <a:t>Nos aporta vitaminas B1, B2, B3, B6, B8,B9, B12 A,C y E. respecto a los minerales nos aportan Calcio, Hierro, Yodo; Magnesio, Zinc, Sodio, Potasio, Fosforo y selenio </a:t>
            </a:r>
          </a:p>
          <a:p>
            <a:pPr marL="0" indent="0">
              <a:buNone/>
            </a:pPr>
            <a:r>
              <a:rPr lang="es-CO" sz="1800" dirty="0"/>
              <a:t>Las proporciones de los nutrientes de la piña pueden variar según el tipo y la cantidad de la </a:t>
            </a:r>
            <a:r>
              <a:rPr lang="es-CO" sz="1800" dirty="0" smtClean="0"/>
              <a:t>fruta utilizada.</a:t>
            </a:r>
            <a:endParaRPr lang="es-CO" sz="1800" dirty="0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707" y="5202965"/>
            <a:ext cx="144016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046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86567" y="260648"/>
            <a:ext cx="7756263" cy="1054250"/>
          </a:xfrm>
        </p:spPr>
        <p:txBody>
          <a:bodyPr/>
          <a:lstStyle/>
          <a:p>
            <a:r>
              <a:rPr lang="es-ES" sz="4000" dirty="0" smtClean="0"/>
              <a:t>Diagrama de proceso</a:t>
            </a:r>
            <a:endParaRPr lang="es-E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22564" r="25500" b="22096"/>
          <a:stretch/>
        </p:blipFill>
        <p:spPr bwMode="auto">
          <a:xfrm>
            <a:off x="395536" y="1484784"/>
            <a:ext cx="8538327" cy="503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Formulación (Mermelada) Descriptiva</a:t>
            </a:r>
            <a:endParaRPr lang="es-ES" sz="3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17296" r="34900" b="14222"/>
          <a:stretch/>
        </p:blipFill>
        <p:spPr bwMode="auto">
          <a:xfrm>
            <a:off x="661712" y="1700808"/>
            <a:ext cx="8014744" cy="504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Formulación (Mermelada) Afectiva 2</a:t>
            </a:r>
            <a:endParaRPr lang="es-E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17721" r="34888" b="14237"/>
          <a:stretch/>
        </p:blipFill>
        <p:spPr bwMode="auto">
          <a:xfrm>
            <a:off x="688490" y="1556792"/>
            <a:ext cx="7915958" cy="497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Prueba descriptiva</a:t>
            </a:r>
          </a:p>
          <a:p>
            <a:pPr marL="0" indent="0">
              <a:buNone/>
            </a:pPr>
            <a:r>
              <a:rPr lang="es-CO" dirty="0" smtClean="0"/>
              <a:t>Descripción detallada de distintos atributos</a:t>
            </a:r>
          </a:p>
          <a:p>
            <a:pPr marL="0" indent="0">
              <a:buNone/>
            </a:pPr>
            <a:r>
              <a:rPr lang="es-CO" dirty="0" smtClean="0"/>
              <a:t>(Mermelada)</a:t>
            </a:r>
          </a:p>
          <a:p>
            <a:r>
              <a:rPr lang="es-CO" sz="1800" dirty="0" smtClean="0"/>
              <a:t>Presencia burbujas de aire</a:t>
            </a:r>
          </a:p>
          <a:p>
            <a:r>
              <a:rPr lang="es-CO" sz="1800" dirty="0" smtClean="0"/>
              <a:t>Intensidad de sabor</a:t>
            </a:r>
          </a:p>
          <a:p>
            <a:r>
              <a:rPr lang="es-CO" sz="1800" dirty="0" smtClean="0"/>
              <a:t>Dulce </a:t>
            </a:r>
          </a:p>
          <a:p>
            <a:r>
              <a:rPr lang="es-CO" sz="1800" dirty="0" smtClean="0"/>
              <a:t>Acido</a:t>
            </a:r>
          </a:p>
          <a:p>
            <a:r>
              <a:rPr lang="es-CO" sz="1800" dirty="0" smtClean="0"/>
              <a:t>Color</a:t>
            </a:r>
          </a:p>
          <a:p>
            <a:r>
              <a:rPr lang="es-CO" sz="1800" dirty="0" smtClean="0"/>
              <a:t>Olor</a:t>
            </a:r>
          </a:p>
          <a:p>
            <a:r>
              <a:rPr lang="es-CO" sz="1800" dirty="0" smtClean="0"/>
              <a:t>Untuosidad</a:t>
            </a:r>
          </a:p>
          <a:p>
            <a:r>
              <a:rPr lang="es-CO" sz="1800" dirty="0" smtClean="0"/>
              <a:t>Agrado.</a:t>
            </a:r>
            <a:endParaRPr lang="es-CO" sz="18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/>
              <a:t>PRUEBAS REALIZADAS</a:t>
            </a:r>
            <a:endParaRPr lang="es-CO" sz="3600" dirty="0"/>
          </a:p>
        </p:txBody>
      </p:sp>
      <p:pic>
        <p:nvPicPr>
          <p:cNvPr id="4" name="Picture 2" descr="https://fbcdn-sphotos-h-a.akamaihd.net/hphotos-ak-xpf1/v/t34.0-12/11992090_608201255988582_1400805405_n.jpg?oh=3ba2063a1c693bb95ece8dd7a7a19280&amp;oe=55ECAA2A&amp;__gda__=1441566202_e990072db114783ba17ab32b232931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14" y="3573016"/>
            <a:ext cx="3788138" cy="2130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47" y="404664"/>
            <a:ext cx="2017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93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222</TotalTime>
  <Words>783</Words>
  <Application>Microsoft Office PowerPoint</Application>
  <PresentationFormat>Presentación en pantalla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Cartoné</vt:lpstr>
      <vt:lpstr>ANÁLISIS SENSORIAL  FRUV-LIFE SAS</vt:lpstr>
      <vt:lpstr>INTRODUCCIÓN</vt:lpstr>
      <vt:lpstr>OBJETIVOS</vt:lpstr>
      <vt:lpstr>MARCO TEÓRICO</vt:lpstr>
      <vt:lpstr>MARCO TEÓRICO</vt:lpstr>
      <vt:lpstr>Diagrama de proceso</vt:lpstr>
      <vt:lpstr>Formulación (Mermelada) Descriptiva</vt:lpstr>
      <vt:lpstr>Formulación (Mermelada) Afectiva 2</vt:lpstr>
      <vt:lpstr>PRUEBAS REALIZADAS</vt:lpstr>
      <vt:lpstr>PRUEBAS REALIZADAS</vt:lpstr>
      <vt:lpstr>FORMATOS UTILIZADOS</vt:lpstr>
      <vt:lpstr>FORMATOS UTILIZADOS</vt:lpstr>
      <vt:lpstr>TABULACIÓN.</vt:lpstr>
      <vt:lpstr>TABULACIÓN (Afectiva)</vt:lpstr>
      <vt:lpstr>PERFIL AQD DESCRIPTIVA</vt:lpstr>
      <vt:lpstr>PERFIL AQD AFECTIVA</vt:lpstr>
      <vt:lpstr>Discusión de resultados.</vt:lpstr>
      <vt:lpstr>Discusión de resultados</vt:lpstr>
      <vt:lpstr>Conclusión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SENSORIAL  FRUV-LIFE SAS</dc:title>
  <dc:creator>Aprendiz Sena</dc:creator>
  <cp:lastModifiedBy>Usuario Sena</cp:lastModifiedBy>
  <cp:revision>23</cp:revision>
  <dcterms:created xsi:type="dcterms:W3CDTF">2015-09-13T18:07:30Z</dcterms:created>
  <dcterms:modified xsi:type="dcterms:W3CDTF">2015-09-21T13:06:23Z</dcterms:modified>
</cp:coreProperties>
</file>